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85" r:id="rId3"/>
    <p:sldId id="299" r:id="rId4"/>
    <p:sldId id="297" r:id="rId5"/>
    <p:sldId id="301" r:id="rId6"/>
    <p:sldId id="260" r:id="rId7"/>
    <p:sldId id="276" r:id="rId8"/>
    <p:sldId id="277" r:id="rId9"/>
    <p:sldId id="278" r:id="rId10"/>
    <p:sldId id="279" r:id="rId11"/>
    <p:sldId id="291" r:id="rId12"/>
    <p:sldId id="292" r:id="rId13"/>
    <p:sldId id="293" r:id="rId14"/>
    <p:sldId id="294" r:id="rId15"/>
    <p:sldId id="295" r:id="rId16"/>
    <p:sldId id="296" r:id="rId17"/>
    <p:sldId id="302" r:id="rId18"/>
    <p:sldId id="261" r:id="rId19"/>
    <p:sldId id="305" r:id="rId20"/>
  </p:sldIdLst>
  <p:sldSz cx="12192000" cy="6858000"/>
  <p:notesSz cx="6858000" cy="9144000"/>
  <p:defaultTextStyle>
    <a:defPPr>
      <a:defRPr lang="es-MX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404040"/>
    <a:srgbClr val="DEC9A2"/>
    <a:srgbClr val="A42145"/>
    <a:srgbClr val="BF965B"/>
    <a:srgbClr val="245C4F"/>
    <a:srgbClr val="6E152E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6"/>
    <p:restoredTop sz="86413"/>
  </p:normalViewPr>
  <p:slideViewPr>
    <p:cSldViewPr snapToGrid="0" snapToObjects="1">
      <p:cViewPr varScale="1">
        <p:scale>
          <a:sx n="95" d="100"/>
          <a:sy n="95" d="100"/>
        </p:scale>
        <p:origin x="1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9DE75A5-C370-C94A-A5DD-9C6687DCD07F}" type="datetimeFigureOut">
              <a:rPr lang="es-ES_tradnl"/>
              <a:pPr>
                <a:defRPr/>
              </a:pPr>
              <a:t>23/1/24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5F6960-6159-EB40-AE6C-9DA69CD635A7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729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E9CEEB-55C1-BA4B-9C7F-7D205D4C1BDF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 noProof="0"/>
              <a:t>Haga clic para modificar los estilos de texto del patrón</a:t>
            </a:r>
          </a:p>
          <a:p>
            <a:pPr lvl="1"/>
            <a:r>
              <a:rPr lang="es-MX" noProof="0"/>
              <a:t>Segundo nivel</a:t>
            </a:r>
          </a:p>
          <a:p>
            <a:pPr lvl="2"/>
            <a:r>
              <a:rPr lang="es-MX" noProof="0"/>
              <a:t>Tercer nivel</a:t>
            </a:r>
          </a:p>
          <a:p>
            <a:pPr lvl="3"/>
            <a:r>
              <a:rPr lang="es-MX" noProof="0"/>
              <a:t>Cuarto nivel</a:t>
            </a:r>
          </a:p>
          <a:p>
            <a:pPr lvl="4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4467E51-A87B-A848-A548-F831EEC7DB89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02723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C5FB4-2DE2-46A1-A6DA-F16702AA6702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675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67E51-A87B-A848-A548-F831EEC7DB89}" type="slidenum">
              <a:rPr lang="es-MX" smtClean="0"/>
              <a:pPr>
                <a:defRPr/>
              </a:pPr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956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67E51-A87B-A848-A548-F831EEC7DB89}" type="slidenum">
              <a:rPr lang="es-MX" smtClean="0"/>
              <a:pPr>
                <a:defRPr/>
              </a:pPr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715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67E51-A87B-A848-A548-F831EEC7DB89}" type="slidenum">
              <a:rPr lang="es-MX" smtClean="0"/>
              <a:pPr>
                <a:defRPr/>
              </a:pPr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7863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67E51-A87B-A848-A548-F831EEC7DB89}" type="slidenum">
              <a:rPr lang="es-MX" smtClean="0"/>
              <a:pPr>
                <a:defRPr/>
              </a:pPr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9793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67E51-A87B-A848-A548-F831EEC7DB89}" type="slidenum">
              <a:rPr lang="es-MX" smtClean="0"/>
              <a:pPr>
                <a:defRPr/>
              </a:pPr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340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67E51-A87B-A848-A548-F831EEC7DB89}" type="slidenum">
              <a:rPr lang="es-MX" smtClean="0"/>
              <a:pPr>
                <a:defRPr/>
              </a:pPr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217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C5FB4-2DE2-46A1-A6DA-F16702AA6702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1375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C5FB4-2DE2-46A1-A6DA-F16702AA6702}" type="slidenum">
              <a:rPr lang="es-MX" smtClean="0"/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3873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C5FB4-2DE2-46A1-A6DA-F16702AA6702}" type="slidenum">
              <a:rPr lang="es-MX" smtClean="0"/>
              <a:t>16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4717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1363518" y="1950643"/>
            <a:ext cx="9464964" cy="0"/>
          </a:xfrm>
          <a:prstGeom prst="line">
            <a:avLst/>
          </a:prstGeom>
          <a:ln w="38100"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/>
          <p:cNvSpPr>
            <a:spLocks noGrp="1"/>
          </p:cNvSpPr>
          <p:nvPr>
            <p:ph idx="1"/>
          </p:nvPr>
        </p:nvSpPr>
        <p:spPr>
          <a:xfrm>
            <a:off x="363220" y="2672290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363220" y="1035736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245C4F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_tradnl"/>
              <a:t>Clic para editar título</a:t>
            </a:r>
            <a:endParaRPr lang="es-MX" dirty="0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FF5C2-D6EA-9C48-827C-49AC53D584BD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78B86-5A4F-6745-A86A-42EE9FAAECBB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9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18" y="4995176"/>
            <a:ext cx="2213042" cy="76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95176"/>
            <a:ext cx="1762897" cy="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10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43175" y="2662687"/>
            <a:ext cx="6496167" cy="865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43175" y="3898145"/>
            <a:ext cx="6496167" cy="658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Montserrat Medium" panose="00000600000000000000" pitchFamily="2" charset="0"/>
              </a:defRPr>
            </a:lvl3pPr>
            <a:lvl4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4pPr>
            <a:lvl5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pic>
        <p:nvPicPr>
          <p:cNvPr id="10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396" y="1054706"/>
            <a:ext cx="2006828" cy="69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3006" y="0"/>
            <a:ext cx="4698988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81" y="575494"/>
            <a:ext cx="859022" cy="35123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60" y="1039531"/>
            <a:ext cx="1762897" cy="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819FB-A113-F846-95B8-9E60AFCF6FB9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E9EB6-2D17-2942-89B0-8689F56D93EC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5709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126AFA-2A63-EBB5-D148-E4C3691F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02BB-050A-DF49-869C-E285F7C90891}" type="datetimeFigureOut">
              <a:rPr lang="es-MX" smtClean="0"/>
              <a:t>23/01/24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D556BD-E704-C28C-24D9-4203C8AA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50E2BE-AD93-F0F5-0AF9-4C34371C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B0777-E4A3-4147-A7E9-A8453E4BC70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0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1480" y="598714"/>
            <a:ext cx="8994913" cy="1115067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1480" y="1991360"/>
            <a:ext cx="10942320" cy="38203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rgbClr val="404040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A6563-57A2-594F-83B6-E97C727F40C9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57476-0E89-E54A-A9D4-66E06C93877B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9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1850" y="1129085"/>
            <a:ext cx="10156853" cy="14617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8" name="Marcador de texto 2"/>
          <p:cNvSpPr>
            <a:spLocks noGrp="1"/>
          </p:cNvSpPr>
          <p:nvPr>
            <p:ph type="body" idx="1"/>
          </p:nvPr>
        </p:nvSpPr>
        <p:spPr>
          <a:xfrm>
            <a:off x="831850" y="2956561"/>
            <a:ext cx="10515600" cy="22080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72BE7-B250-8844-949E-6373A2C95822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9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6C47A-9249-7A41-9B80-CC28C2D11F83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1850" y="1137037"/>
            <a:ext cx="10140950" cy="1453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8" name="Marcador de texto 2"/>
          <p:cNvSpPr>
            <a:spLocks noGrp="1"/>
          </p:cNvSpPr>
          <p:nvPr>
            <p:ph type="body" idx="1"/>
          </p:nvPr>
        </p:nvSpPr>
        <p:spPr>
          <a:xfrm>
            <a:off x="831850" y="2956561"/>
            <a:ext cx="10515600" cy="22080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5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5496560" y="1383526"/>
            <a:ext cx="5720080" cy="24657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0BB04-5DA1-0E47-95E8-C5BEE10CE4D1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485B9-E23A-6C47-B8B0-AE7D13CBBB1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0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6080" y="568860"/>
            <a:ext cx="4155440" cy="106651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30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29200" y="1635371"/>
            <a:ext cx="6324600" cy="4317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07165-FD32-C847-9B2D-6DB301914E0C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1B4D5-65C3-AC42-B1A6-AFD7E00B1BA6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17" y="578802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5360" y="1407381"/>
            <a:ext cx="7020878" cy="4624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57DED-B120-0E41-A036-6FC7496011DF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0E01C-D58B-AA41-9B38-86DA4042EDB3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838200" y="1670050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5891" y="2164079"/>
            <a:ext cx="4032607" cy="3937783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958862" y="2164079"/>
            <a:ext cx="6847376" cy="3937783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70114" y="366713"/>
            <a:ext cx="4008846" cy="1303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8" name="Marcador de fecha 3"/>
          <p:cNvSpPr>
            <a:spLocks noGrp="1"/>
          </p:cNvSpPr>
          <p:nvPr>
            <p:ph type="dt" sz="half" idx="14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7CE49-876A-B643-8EA0-7B03F589AF96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9" name="Marcador de pie de página 4"/>
          <p:cNvSpPr>
            <a:spLocks noGrp="1"/>
          </p:cNvSpPr>
          <p:nvPr>
            <p:ph type="ftr" sz="quarter" idx="15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6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EFA4D-C007-B145-A591-4AB023F784D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5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6116183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036762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72445"/>
            <a:ext cx="5682932" cy="26257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9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C7F4A5-CA21-4148-B7C9-3EE01E6AA910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BB852-9A3E-BD49-A9AB-E3A82C2D5877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5917B5B-A0F7-A443-9484-0565A3DEA991}" type="datetimeFigureOut">
              <a:rPr lang="es-MX"/>
              <a:pPr>
                <a:defRPr/>
              </a:pPr>
              <a:t>23/01/24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0C958E4-D7B5-2348-B8E6-E89D82F71944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b.mx/ineel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vector-gratis/coloridos-iconos-sala-descanso_763147.htm#page=1&amp;query=sanitarios&amp;position=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ítulo 1"/>
          <p:cNvSpPr>
            <a:spLocks noGrp="1"/>
          </p:cNvSpPr>
          <p:nvPr>
            <p:ph type="title"/>
          </p:nvPr>
        </p:nvSpPr>
        <p:spPr bwMode="auto">
          <a:xfrm>
            <a:off x="363538" y="1195991"/>
            <a:ext cx="11464925" cy="74663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MX" sz="3000" b="1" dirty="0"/>
              <a:t>Ciencia de datos básica con </a:t>
            </a:r>
            <a:r>
              <a:rPr lang="es-MX" sz="3000" b="1" dirty="0" err="1"/>
              <a:t>Pyhton</a:t>
            </a:r>
            <a:r>
              <a:rPr lang="es-MX" sz="3000" b="1" dirty="0"/>
              <a:t> </a:t>
            </a:r>
            <a:endParaRPr lang="es-MX" dirty="0"/>
          </a:p>
        </p:txBody>
      </p:sp>
      <p:sp>
        <p:nvSpPr>
          <p:cNvPr id="15362" name="Marcador de contenido 2"/>
          <p:cNvSpPr>
            <a:spLocks noGrp="1"/>
          </p:cNvSpPr>
          <p:nvPr>
            <p:ph idx="1"/>
          </p:nvPr>
        </p:nvSpPr>
        <p:spPr bwMode="auto">
          <a:xfrm>
            <a:off x="363538" y="2502880"/>
            <a:ext cx="11464925" cy="17582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es-MX" altLang="es-ES_tradnl" sz="2000" dirty="0">
                <a:latin typeface="Montserrat SemiBold" charset="0"/>
              </a:rPr>
              <a:t>Instructores</a:t>
            </a:r>
          </a:p>
          <a:p>
            <a:r>
              <a:rPr lang="es-MX" b="1" dirty="0"/>
              <a:t>Dr. Alberto Reyes Ballesteros</a:t>
            </a:r>
          </a:p>
          <a:p>
            <a:r>
              <a:rPr lang="es-MX" b="1" dirty="0"/>
              <a:t>Dr. Fernando F. Jiménez Frausto.</a:t>
            </a:r>
          </a:p>
          <a:p>
            <a:r>
              <a:rPr lang="es-MX" b="1" dirty="0"/>
              <a:t>M.C. Jesús Vázquez Bustos</a:t>
            </a:r>
          </a:p>
          <a:p>
            <a:r>
              <a:rPr lang="es-MX" b="1" dirty="0"/>
              <a:t>M.C. Rogelio E. Martínez Ramírez.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altLang="es-ES_tradnl" sz="2000" dirty="0">
              <a:latin typeface="Montserrat SemiBold" charset="0"/>
            </a:endParaRPr>
          </a:p>
        </p:txBody>
      </p:sp>
      <p:pic>
        <p:nvPicPr>
          <p:cNvPr id="1536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63" y="49657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>
          <a:xfrm>
            <a:off x="914400" y="888992"/>
            <a:ext cx="10853674" cy="537667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s-MX" b="1" dirty="0"/>
          </a:p>
          <a:p>
            <a:pPr lvl="0"/>
            <a:endParaRPr lang="es-MX" sz="1800" b="1" dirty="0"/>
          </a:p>
          <a:p>
            <a:pPr lvl="0"/>
            <a:r>
              <a:rPr lang="es-MX" sz="1800" b="1" dirty="0"/>
              <a:t>5.	Algoritmos en Python (10 horas)</a:t>
            </a:r>
          </a:p>
          <a:p>
            <a:pPr lvl="0"/>
            <a:r>
              <a:rPr lang="es-MX" sz="1800" b="1" dirty="0"/>
              <a:t>Objetivo: </a:t>
            </a:r>
            <a:r>
              <a:rPr lang="es-MX" sz="1800" dirty="0"/>
              <a:t>Implementar estructuras de datos complejas y los primeros algoritmos de clasificación con </a:t>
            </a:r>
            <a:r>
              <a:rPr lang="es-MX" sz="1800" dirty="0" err="1"/>
              <a:t>python</a:t>
            </a:r>
            <a:r>
              <a:rPr lang="es-MX" sz="1800" dirty="0"/>
              <a:t>.</a:t>
            </a:r>
          </a:p>
          <a:p>
            <a:pPr lvl="0"/>
            <a:r>
              <a:rPr lang="es-MX" sz="1800" b="1" dirty="0"/>
              <a:t>Contenido: </a:t>
            </a:r>
          </a:p>
          <a:p>
            <a:pPr lvl="0"/>
            <a:r>
              <a:rPr lang="es-MX" sz="1800" dirty="0"/>
              <a:t>5.1.	Implementación de algoritmos de clasificación</a:t>
            </a:r>
          </a:p>
          <a:p>
            <a:pPr lvl="1"/>
            <a:r>
              <a:rPr lang="es-MX" sz="1800" dirty="0"/>
              <a:t>5.1.1.	Árboles de decisión</a:t>
            </a:r>
          </a:p>
          <a:p>
            <a:pPr lvl="1"/>
            <a:r>
              <a:rPr lang="es-MX" sz="1800" dirty="0"/>
              <a:t>5.1.2.	Redes neuronales</a:t>
            </a:r>
          </a:p>
          <a:p>
            <a:pPr lvl="0"/>
            <a:r>
              <a:rPr lang="es-MX" sz="1800" dirty="0"/>
              <a:t>5.2.	Implementación de árboles y grafos</a:t>
            </a:r>
          </a:p>
          <a:p>
            <a:endParaRPr lang="es-MX" sz="1800" dirty="0"/>
          </a:p>
          <a:p>
            <a:pPr fontAlgn="auto">
              <a:spcAft>
                <a:spcPts val="0"/>
              </a:spcAft>
              <a:defRPr/>
            </a:pPr>
            <a:endParaRPr lang="es-ES_tradnl" dirty="0"/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400" y="888992"/>
            <a:ext cx="2855595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1116901" y="873603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 </a:t>
            </a:r>
            <a:r>
              <a:rPr lang="es-MX" sz="2000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Temario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21335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03" y="2510416"/>
            <a:ext cx="1764141" cy="1764141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787674" y="1271331"/>
            <a:ext cx="66331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571500" indent="-3810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MX" sz="2400" dirty="0">
                <a:solidFill>
                  <a:srgbClr val="00007B"/>
                </a:solidFill>
              </a:rPr>
              <a:t>Antecedentes de los participantes</a:t>
            </a:r>
            <a:endParaRPr lang="es-ES_tradnl" altLang="es-MX" sz="1800" dirty="0">
              <a:solidFill>
                <a:srgbClr val="00007B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061166" y="2669213"/>
            <a:ext cx="6096087" cy="1446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spcBef>
                <a:spcPct val="20000"/>
              </a:spcBef>
              <a:tabLst>
                <a:tab pos="3810000" algn="l"/>
              </a:tabLst>
              <a:defRPr sz="2200">
                <a:solidFill>
                  <a:srgbClr val="C00000"/>
                </a:solidFill>
              </a:defRPr>
            </a:lvl1pPr>
            <a:lvl2pPr marL="571500"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altLang="es-MX" b="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participantes hablan brevemente de su experiencia con los lenguajes de programación y ciencia de datos en distintas áreas.</a:t>
            </a:r>
            <a:endParaRPr lang="es-MX" altLang="es-MX" b="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65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515129" y="1215825"/>
            <a:ext cx="71287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571500" indent="-3810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MX" sz="2400" dirty="0">
                <a:solidFill>
                  <a:srgbClr val="00007B"/>
                </a:solidFill>
              </a:rPr>
              <a:t>Conocer expectativas - Acuerdo sobre ellas</a:t>
            </a:r>
          </a:p>
          <a:p>
            <a:pPr algn="ctr"/>
            <a:r>
              <a:rPr lang="es-ES_tradnl" altLang="es-MX" sz="2400" dirty="0">
                <a:solidFill>
                  <a:srgbClr val="00007B"/>
                </a:solidFill>
              </a:rPr>
              <a:t>(Revisión y retroalimentación de expectativas)</a:t>
            </a:r>
            <a:endParaRPr lang="es-MX" altLang="es-MX" sz="2400" dirty="0">
              <a:solidFill>
                <a:srgbClr val="00007B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73" y="2407993"/>
            <a:ext cx="2880320" cy="2880320"/>
          </a:xfrm>
          <a:prstGeom prst="rect">
            <a:avLst/>
          </a:prstGeom>
        </p:spPr>
      </p:pic>
      <p:pic>
        <p:nvPicPr>
          <p:cNvPr id="6" name="Picture 3" descr="Elementos de cruce de mano en la lista de verificació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619" y="2379735"/>
            <a:ext cx="2931418" cy="293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59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419885" y="1313437"/>
            <a:ext cx="536870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571500" indent="-3810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_tradnl" altLang="es-MX" sz="2400" dirty="0">
                <a:solidFill>
                  <a:srgbClr val="00007B"/>
                </a:solidFill>
              </a:rPr>
              <a:t>Reglas de operación del curso</a:t>
            </a:r>
          </a:p>
          <a:p>
            <a:pPr algn="ctr"/>
            <a:r>
              <a:rPr lang="es-ES_tradnl" altLang="es-MX" sz="2400" dirty="0">
                <a:solidFill>
                  <a:srgbClr val="00007B"/>
                </a:solidFill>
              </a:rPr>
              <a:t>(Participación)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15806" y="2396612"/>
            <a:ext cx="7992888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tabLst>
                <a:tab pos="269875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269875">
              <a:tabLst>
                <a:tab pos="269875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69875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69875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69875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marL="542925" lvl="1" indent="-36036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Conducirse con </a:t>
            </a:r>
            <a:r>
              <a:rPr lang="es-MX" altLang="es-MX" sz="22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respeto</a:t>
            </a: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 con todos los participantes.</a:t>
            </a:r>
          </a:p>
          <a:p>
            <a:pPr marL="542925" lvl="1" indent="-36036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Cámara </a:t>
            </a:r>
            <a:r>
              <a:rPr lang="es-MX" altLang="es-MX" sz="22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encendida</a:t>
            </a: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 en todo momento (excepto si se experimentan problemas de comunicación o imposibilidad de algún otro tipo).</a:t>
            </a:r>
          </a:p>
          <a:p>
            <a:pPr marL="542925" lvl="1" indent="-36036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El micrófono </a:t>
            </a:r>
            <a:r>
              <a:rPr lang="es-MX" altLang="es-MX" sz="22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solo se abre </a:t>
            </a: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para preguntas.</a:t>
            </a:r>
          </a:p>
          <a:p>
            <a:pPr marL="542925" lvl="1" indent="-36036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Si tienen preguntas, favor de </a:t>
            </a:r>
            <a:r>
              <a:rPr lang="es-MX" altLang="es-MX" sz="22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levantar la mano </a:t>
            </a: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y </a:t>
            </a:r>
            <a:r>
              <a:rPr lang="es-MX" altLang="es-MX" sz="22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esperar su turno</a:t>
            </a: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, para participar.</a:t>
            </a:r>
          </a:p>
          <a:p>
            <a:pPr marL="542925" lvl="1" indent="-360363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Celular en modo </a:t>
            </a:r>
            <a:r>
              <a:rPr lang="es-MX" altLang="es-MX" sz="22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vibración</a:t>
            </a:r>
            <a:r>
              <a:rPr lang="es-MX" altLang="es-MX" sz="2200" b="0" dirty="0">
                <a:solidFill>
                  <a:srgbClr val="0000CC"/>
                </a:solidFill>
                <a:cs typeface="Arial" panose="020B0604020202020204" pitchFamily="34" charset="0"/>
              </a:rPr>
              <a:t>.</a:t>
            </a:r>
            <a:endParaRPr lang="es-ES_tradnl" altLang="es-MX" sz="2200" b="0" dirty="0">
              <a:solidFill>
                <a:srgbClr val="0000CC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68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847528" y="2518536"/>
            <a:ext cx="8496944" cy="256993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>
            <a:lvl1pPr marL="381000" indent="-381000">
              <a:tabLst>
                <a:tab pos="1047750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047750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047750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047750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047750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47750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47750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47750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47750" algn="l"/>
              </a:tabLs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indent="-201613">
              <a:spcAft>
                <a:spcPts val="600"/>
              </a:spcAft>
              <a:buClr>
                <a:srgbClr val="0000CC"/>
              </a:buClr>
              <a:buFont typeface="Arial" panose="020B0604020202020204" pitchFamily="34" charset="0"/>
              <a:buChar char="•"/>
            </a:pPr>
            <a:r>
              <a:rPr lang="es-ES_tradnl" altLang="es-MX" sz="2100" b="0" dirty="0">
                <a:solidFill>
                  <a:srgbClr val="0000CC"/>
                </a:solidFill>
              </a:rPr>
              <a:t>Se aplicará una </a:t>
            </a:r>
            <a:r>
              <a:rPr lang="es-ES_tradnl" altLang="es-MX" sz="21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evaluación diagnóstico</a:t>
            </a:r>
            <a:r>
              <a:rPr lang="es-ES_tradnl" altLang="es-MX" sz="2100" b="0" dirty="0">
                <a:solidFill>
                  <a:srgbClr val="0000CC"/>
                </a:solidFill>
              </a:rPr>
              <a:t>, mediante un cuestionario,</a:t>
            </a:r>
            <a:r>
              <a:rPr lang="es-ES_tradnl" altLang="es-MX" sz="21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s-ES_tradnl" altLang="es-MX" sz="2100" b="0" dirty="0">
                <a:solidFill>
                  <a:srgbClr val="0000CC"/>
                </a:solidFill>
              </a:rPr>
              <a:t>al inicio del curso (no contribuye a la calificación final.</a:t>
            </a:r>
          </a:p>
          <a:p>
            <a:pPr indent="-201613">
              <a:spcAft>
                <a:spcPts val="600"/>
              </a:spcAft>
              <a:buClr>
                <a:srgbClr val="0000CC"/>
              </a:buClr>
              <a:buFont typeface="Arial" panose="020B0604020202020204" pitchFamily="34" charset="0"/>
              <a:buChar char="•"/>
            </a:pPr>
            <a:r>
              <a:rPr lang="es-ES_tradnl" altLang="es-MX" sz="2100" b="0" dirty="0">
                <a:solidFill>
                  <a:srgbClr val="0000CC"/>
                </a:solidFill>
              </a:rPr>
              <a:t>Se desarrollarán </a:t>
            </a:r>
            <a:r>
              <a:rPr lang="es-ES_tradnl" altLang="es-MX" sz="21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ejercicios</a:t>
            </a:r>
            <a:r>
              <a:rPr lang="es-ES_tradnl" altLang="es-MX" sz="2100" b="0" dirty="0">
                <a:solidFill>
                  <a:srgbClr val="0000CC"/>
                </a:solidFill>
              </a:rPr>
              <a:t>.</a:t>
            </a:r>
          </a:p>
          <a:p>
            <a:pPr indent="-201613">
              <a:spcAft>
                <a:spcPts val="600"/>
              </a:spcAft>
              <a:buClr>
                <a:srgbClr val="0000CC"/>
              </a:buClr>
              <a:buFont typeface="Arial" panose="020B0604020202020204" pitchFamily="34" charset="0"/>
              <a:buChar char="•"/>
            </a:pPr>
            <a:r>
              <a:rPr lang="es-ES_tradnl" altLang="es-MX" sz="2100" b="0" dirty="0">
                <a:solidFill>
                  <a:srgbClr val="0000CC"/>
                </a:solidFill>
              </a:rPr>
              <a:t>Se aplicará </a:t>
            </a:r>
            <a:r>
              <a:rPr lang="es-ES_tradnl" altLang="es-MX" sz="21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una evaluación</a:t>
            </a:r>
            <a:r>
              <a:rPr lang="es-ES_tradnl" altLang="es-MX" sz="2100" b="0" dirty="0">
                <a:solidFill>
                  <a:srgbClr val="0000CC"/>
                </a:solidFill>
              </a:rPr>
              <a:t>,</a:t>
            </a:r>
            <a:r>
              <a:rPr lang="es-ES_tradnl" altLang="es-MX" sz="21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s-ES_tradnl" altLang="es-MX" sz="2100" b="0" dirty="0">
                <a:solidFill>
                  <a:srgbClr val="0000CC"/>
                </a:solidFill>
              </a:rPr>
              <a:t>al final del curso, mediante un cuestionario.</a:t>
            </a:r>
          </a:p>
          <a:p>
            <a:pPr indent="-201613">
              <a:spcAft>
                <a:spcPts val="600"/>
              </a:spcAft>
              <a:buClr>
                <a:srgbClr val="0000CC"/>
              </a:buClr>
              <a:buFont typeface="Arial" panose="020B0604020202020204" pitchFamily="34" charset="0"/>
              <a:buChar char="•"/>
            </a:pPr>
            <a:endParaRPr lang="es-ES_tradnl" altLang="es-MX" sz="2100" u="sng" dirty="0">
              <a:solidFill>
                <a:srgbClr val="000099"/>
              </a:solidFill>
            </a:endParaRPr>
          </a:p>
          <a:p>
            <a:pPr algn="ctr"/>
            <a:r>
              <a:rPr lang="es-ES_tradnl" altLang="es-MX" sz="2100" dirty="0">
                <a:solidFill>
                  <a:schemeClr val="accent1"/>
                </a:solidFill>
                <a:cs typeface="Arial" panose="020B0604020202020204" pitchFamily="34" charset="0"/>
              </a:rPr>
              <a:t>Calificación final </a:t>
            </a:r>
            <a:r>
              <a:rPr lang="es-ES_tradnl" altLang="es-MX" sz="2100" dirty="0">
                <a:solidFill>
                  <a:schemeClr val="accent1"/>
                </a:solidFill>
              </a:rPr>
              <a:t>= </a:t>
            </a:r>
            <a:r>
              <a:rPr lang="es-ES_tradnl" altLang="es-MX" sz="2100" dirty="0">
                <a:solidFill>
                  <a:schemeClr val="accent1"/>
                </a:solidFill>
                <a:cs typeface="Arial" panose="020B0604020202020204" pitchFamily="34" charset="0"/>
              </a:rPr>
              <a:t>50% ejercicios + 50% evaluación final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567608" y="1078660"/>
            <a:ext cx="705678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571500" indent="-3810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_tradnl" altLang="es-MX" sz="2400" dirty="0">
                <a:solidFill>
                  <a:srgbClr val="00007B"/>
                </a:solidFill>
              </a:rPr>
              <a:t>Reglas de operación del curso</a:t>
            </a:r>
          </a:p>
          <a:p>
            <a:pPr algn="ctr"/>
            <a:r>
              <a:rPr lang="es-ES_tradnl" altLang="es-MX" sz="2400" dirty="0">
                <a:solidFill>
                  <a:srgbClr val="00007B"/>
                </a:solidFill>
              </a:rPr>
              <a:t>(Evaluación)</a:t>
            </a:r>
          </a:p>
        </p:txBody>
      </p:sp>
    </p:spTree>
    <p:extLst>
      <p:ext uri="{BB962C8B-B14F-4D97-AF65-F5344CB8AC3E}">
        <p14:creationId xmlns:p14="http://schemas.microsoft.com/office/powerpoint/2010/main" val="2646120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Conjunto de examen físico de la cabeza a los pies, evaluación del desarrollo, índice de masa corporal, chequeo de sal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41" b="18016"/>
          <a:stretch/>
        </p:blipFill>
        <p:spPr bwMode="auto">
          <a:xfrm>
            <a:off x="4187788" y="2348881"/>
            <a:ext cx="3816424" cy="358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411647" y="1152122"/>
            <a:ext cx="536870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571500" indent="-3810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_tradnl" altLang="es-MX" sz="2400" dirty="0">
                <a:solidFill>
                  <a:srgbClr val="00007B"/>
                </a:solidFill>
              </a:rPr>
              <a:t>Evaluación diagnóstico</a:t>
            </a:r>
          </a:p>
          <a:p>
            <a:pPr algn="ctr"/>
            <a:r>
              <a:rPr lang="es-ES_tradnl" altLang="es-MX" sz="2400" dirty="0">
                <a:solidFill>
                  <a:srgbClr val="00007B"/>
                </a:solidFill>
              </a:rPr>
              <a:t>(5 minutos)</a:t>
            </a:r>
          </a:p>
        </p:txBody>
      </p:sp>
    </p:spTree>
    <p:extLst>
      <p:ext uri="{BB962C8B-B14F-4D97-AF65-F5344CB8AC3E}">
        <p14:creationId xmlns:p14="http://schemas.microsoft.com/office/powerpoint/2010/main" val="108296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03" y="2510416"/>
            <a:ext cx="1764141" cy="1764141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787674" y="1271331"/>
            <a:ext cx="66331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571500" indent="-3810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_tradnl" altLang="es-MX" sz="2400" dirty="0">
                <a:solidFill>
                  <a:srgbClr val="00007B"/>
                </a:solidFill>
              </a:rPr>
              <a:t>Integración grupal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035529" y="1961657"/>
            <a:ext cx="6552709" cy="412420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spcBef>
                <a:spcPct val="20000"/>
              </a:spcBef>
              <a:tabLst>
                <a:tab pos="3810000" algn="l"/>
              </a:tabLst>
              <a:defRPr sz="2200">
                <a:solidFill>
                  <a:srgbClr val="C00000"/>
                </a:solidFill>
              </a:defRPr>
            </a:lvl1pPr>
            <a:lvl2pPr marL="571500"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altLang="es-MX" b="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Visualicen cada uno el siguiente mapa mental durante 5 minutos  y tomen nota sobre cada nodo y rama donde se vea reflejada su actividad actual o pasada.</a:t>
            </a:r>
          </a:p>
          <a:p>
            <a:pPr marL="342900" indent="-34290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altLang="es-MX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Reflexionen sobre como se conecta cada elemento con los demás,  en particular con respecto al nodo de programación (</a:t>
            </a:r>
            <a:r>
              <a:rPr lang="es-MX" altLang="es-MX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es-MX" altLang="es-MX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altLang="es-MX" b="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Comenten sus reflexiones al grupo y determinen si existen afinidades en su quehacer diario o sus intereses con otros miembros del grupo.</a:t>
            </a:r>
          </a:p>
        </p:txBody>
      </p:sp>
    </p:spTree>
    <p:extLst>
      <p:ext uri="{BB962C8B-B14F-4D97-AF65-F5344CB8AC3E}">
        <p14:creationId xmlns:p14="http://schemas.microsoft.com/office/powerpoint/2010/main" val="358949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995A6D0-24EC-4847-4F36-C0621E78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91" y="-1704"/>
            <a:ext cx="5396948" cy="68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8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MX" dirty="0"/>
              <a:t>GRACIAS</a:t>
            </a:r>
          </a:p>
        </p:txBody>
      </p:sp>
      <p:sp>
        <p:nvSpPr>
          <p:cNvPr id="25602" name="Marcador de texto 5"/>
          <p:cNvSpPr>
            <a:spLocks noGrp="1"/>
          </p:cNvSpPr>
          <p:nvPr>
            <p:ph type="body" sz="quarter" idx="14"/>
          </p:nvPr>
        </p:nvSpPr>
        <p:spPr bwMode="auto">
          <a:xfrm>
            <a:off x="443175" y="3759157"/>
            <a:ext cx="6496167" cy="658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altLang="es-ES_tradnl" sz="1800" dirty="0">
                <a:solidFill>
                  <a:srgbClr val="595959"/>
                </a:solidFill>
              </a:rPr>
              <a:t>Datos del instructor:</a:t>
            </a:r>
          </a:p>
          <a:p>
            <a:r>
              <a:rPr lang="es-MX" altLang="es-ES_tradnl" sz="1800" dirty="0">
                <a:latin typeface="Montserrat SemiBold" charset="0"/>
              </a:rPr>
              <a:t>Dr. Alberto Reyes Ballesteros</a:t>
            </a:r>
          </a:p>
          <a:p>
            <a:r>
              <a:rPr lang="es-MX" altLang="es-ES_tradnl" sz="1800" dirty="0">
                <a:latin typeface="Montserrat SemiBold" charset="0"/>
              </a:rPr>
              <a:t>Tel. 777-3623811 ext. 7737</a:t>
            </a:r>
          </a:p>
          <a:p>
            <a:r>
              <a:rPr lang="es-ES_tradnl" altLang="es-ES_tradnl" sz="1800" dirty="0">
                <a:solidFill>
                  <a:srgbClr val="595959"/>
                </a:solidFill>
              </a:rPr>
              <a:t>Email: areyes@ineel.mx</a:t>
            </a:r>
          </a:p>
        </p:txBody>
      </p:sp>
      <p:sp>
        <p:nvSpPr>
          <p:cNvPr id="25607" name="CuadroTexto 7">
            <a:hlinkClick r:id="rId2"/>
          </p:cNvPr>
          <p:cNvSpPr txBox="1">
            <a:spLocks noChangeArrowheads="1"/>
          </p:cNvSpPr>
          <p:nvPr/>
        </p:nvSpPr>
        <p:spPr bwMode="auto">
          <a:xfrm>
            <a:off x="2468089" y="6063724"/>
            <a:ext cx="2446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es-ES_tradnl" altLang="es-ES_tradnl" b="1">
                <a:solidFill>
                  <a:srgbClr val="BF965B"/>
                </a:solidFill>
              </a:rPr>
              <a:t>ineel.mx</a:t>
            </a:r>
            <a:endParaRPr lang="es-ES_tradnl" altLang="es-ES_tradnl" b="1" dirty="0">
              <a:solidFill>
                <a:srgbClr val="BF965B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>
          <a:xfrm>
            <a:off x="914400" y="1495167"/>
            <a:ext cx="10184833" cy="324982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s-MX" b="1" dirty="0"/>
          </a:p>
          <a:p>
            <a:pPr lvl="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es-MX" b="1" dirty="0">
              <a:solidFill>
                <a:srgbClr val="800000"/>
              </a:solidFill>
              <a:latin typeface="Montserrat" panose="00000500000000000000" pitchFamily="2" charset="0"/>
              <a:ea typeface="Calibri" panose="020F0502020204030204" pitchFamily="34" charset="0"/>
              <a:cs typeface="Vrinda"/>
            </a:endParaRPr>
          </a:p>
          <a:p>
            <a:pPr lvl="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	  Dr. Alberto Reyes Ballesteros</a:t>
            </a:r>
            <a:r>
              <a:rPr lang="es-MX" dirty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prstClr val="black">
                    <a:tint val="75000"/>
                  </a:prstClr>
                </a:solidFill>
              </a:rPr>
              <a:t>Ingeniero Mecánico-Electricista, Maestro en Inteligencia Artificial, y Doctor en Ciencias de la Computación. Inició su carrera en la central Geotermoeléctrica “Los Humeros” (CFE) para posteriormente sumarse al INEEL donde ha desarrollado proyectos nacionales e internacionales de inteligencia artificial (IA) para el sector de energía. Sus áreas de interés son las aplicaciones del aprendizaje automático a la ciencia de datos y la robótica. Es miembro de la Academia Mexicana de Computación (AMEXCOMP), de la Sociedad Mexicana de Inteligencia Artificial (SMIA) y del Sistema Nacional de Investigadores (SNI).</a:t>
            </a:r>
          </a:p>
          <a:p>
            <a:pPr fontAlgn="auto">
              <a:spcAft>
                <a:spcPts val="0"/>
              </a:spcAft>
              <a:defRPr/>
            </a:pPr>
            <a:endParaRPr lang="es-MX" sz="1800" dirty="0"/>
          </a:p>
          <a:p>
            <a:pPr fontAlgn="auto">
              <a:spcAft>
                <a:spcPts val="0"/>
              </a:spcAft>
              <a:defRPr/>
            </a:pPr>
            <a:endParaRPr lang="es-ES_tradnl" dirty="0"/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400" y="888992"/>
            <a:ext cx="2855595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1116901" y="873603"/>
            <a:ext cx="1656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800000"/>
                </a:solidFill>
                <a:latin typeface="Montserrat" panose="00000500000000000000" pitchFamily="2" charset="0"/>
              </a:rPr>
              <a:t>Instructores</a:t>
            </a:r>
            <a:endParaRPr lang="es-MX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r="67649"/>
          <a:stretch/>
        </p:blipFill>
        <p:spPr bwMode="auto">
          <a:xfrm>
            <a:off x="1022745" y="1661659"/>
            <a:ext cx="895507" cy="978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310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155088" y="1048471"/>
            <a:ext cx="78488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571500" indent="-3810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MX" sz="2400" dirty="0">
                <a:solidFill>
                  <a:srgbClr val="00007B"/>
                </a:solidFill>
              </a:rPr>
              <a:t>Medidas de seguridad, instalaciones y servicios</a:t>
            </a:r>
            <a:endParaRPr lang="es-ES_tradnl" altLang="es-MX" sz="1800" dirty="0">
              <a:solidFill>
                <a:srgbClr val="00007B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" t="25847" r="2730" b="22224"/>
          <a:stretch/>
        </p:blipFill>
        <p:spPr>
          <a:xfrm>
            <a:off x="2047076" y="1912567"/>
            <a:ext cx="3720968" cy="2073982"/>
          </a:xfrm>
          <a:prstGeom prst="rect">
            <a:avLst/>
          </a:prstGeom>
        </p:spPr>
      </p:pic>
      <p:pic>
        <p:nvPicPr>
          <p:cNvPr id="6" name="Picture 2" descr="Coloridos iconos sala de descanso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17868" r="13438" b="17190"/>
          <a:stretch/>
        </p:blipFill>
        <p:spPr bwMode="auto">
          <a:xfrm>
            <a:off x="7231652" y="1847406"/>
            <a:ext cx="2336026" cy="214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AEEFFCF-81A6-407A-9985-2CE98815AA99}"/>
              </a:ext>
            </a:extLst>
          </p:cNvPr>
          <p:cNvSpPr txBox="1">
            <a:spLocks/>
          </p:cNvSpPr>
          <p:nvPr/>
        </p:nvSpPr>
        <p:spPr>
          <a:xfrm>
            <a:off x="3907560" y="4244015"/>
            <a:ext cx="4320480" cy="18866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594" indent="-228594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810000" algn="l"/>
              </a:tabLst>
            </a:pPr>
            <a:r>
              <a:rPr lang="es-MX" sz="2200" b="0" dirty="0">
                <a:solidFill>
                  <a:srgbClr val="000099"/>
                </a:solidFill>
                <a:latin typeface="Arial" panose="020B0604020202020204" pitchFamily="34" charset="0"/>
              </a:rPr>
              <a:t>Protocolo COVID-19.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810000" algn="l"/>
              </a:tabLst>
            </a:pPr>
            <a:r>
              <a:rPr lang="es-MX" sz="2200" b="0" dirty="0">
                <a:solidFill>
                  <a:srgbClr val="000099"/>
                </a:solidFill>
                <a:latin typeface="Arial" panose="020B0604020202020204" pitchFamily="34" charset="0"/>
              </a:rPr>
              <a:t>Sismos, incendios y salida de emergencia.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810000" algn="l"/>
              </a:tabLst>
            </a:pPr>
            <a:r>
              <a:rPr lang="es-MX" sz="2200" b="0" dirty="0">
                <a:solidFill>
                  <a:srgbClr val="000099"/>
                </a:solidFill>
                <a:latin typeface="Arial" panose="020B0604020202020204" pitchFamily="34" charset="0"/>
              </a:rPr>
              <a:t>Sanitarios.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810000" algn="l"/>
              </a:tabLst>
            </a:pPr>
            <a:r>
              <a:rPr lang="es-MX" sz="2200" b="0" dirty="0">
                <a:solidFill>
                  <a:srgbClr val="000099"/>
                </a:solidFill>
                <a:latin typeface="Arial" panose="020B0604020202020204" pitchFamily="34" charset="0"/>
              </a:rPr>
              <a:t>Servicio médico.</a:t>
            </a:r>
          </a:p>
        </p:txBody>
      </p:sp>
    </p:spTree>
    <p:extLst>
      <p:ext uri="{BB962C8B-B14F-4D97-AF65-F5344CB8AC3E}">
        <p14:creationId xmlns:p14="http://schemas.microsoft.com/office/powerpoint/2010/main" val="129834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779436" y="957615"/>
            <a:ext cx="66331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571500" indent="-3810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MX" sz="2400" dirty="0">
                <a:solidFill>
                  <a:srgbClr val="00007B"/>
                </a:solidFill>
              </a:rPr>
              <a:t>Presentación Personal</a:t>
            </a:r>
            <a:endParaRPr lang="es-ES_tradnl" altLang="es-MX" sz="1600" dirty="0">
              <a:solidFill>
                <a:srgbClr val="0000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9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Marcador de contenido 6"/>
          <p:cNvSpPr>
            <a:spLocks noGrp="1"/>
          </p:cNvSpPr>
          <p:nvPr>
            <p:ph idx="1"/>
          </p:nvPr>
        </p:nvSpPr>
        <p:spPr bwMode="auto">
          <a:xfrm>
            <a:off x="683012" y="1637619"/>
            <a:ext cx="10942637" cy="32062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just"/>
            <a:r>
              <a:rPr lang="es-MX" dirty="0"/>
              <a:t>Que el participante:</a:t>
            </a:r>
          </a:p>
          <a:p>
            <a:pPr algn="just"/>
            <a:r>
              <a:rPr lang="es-MX" dirty="0"/>
              <a:t>Conozca las estructuras y conceptos del lenguaje Python necesarios para poder  implementar aplicaciones de ciencia de datos</a:t>
            </a:r>
            <a:r>
              <a:rPr lang="es-ES_tradnl" dirty="0"/>
              <a:t>.</a:t>
            </a:r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r>
              <a:rPr lang="es-MX" dirty="0"/>
              <a:t>Profesionistas interesados en abordar retos en el sector de energía y otros dominios mediante uno de los lenguajes más poderosos para ciencia de datos y aprendizaje automático.</a:t>
            </a:r>
          </a:p>
          <a:p>
            <a:pPr algn="just"/>
            <a:endParaRPr lang="es-ES_tradnl" altLang="es-ES_tradnl" dirty="0">
              <a:latin typeface="Montserrat SemiBold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724200" y="1139483"/>
            <a:ext cx="2919576" cy="388696"/>
            <a:chOff x="724200" y="1139483"/>
            <a:chExt cx="2919576" cy="388696"/>
          </a:xfrm>
        </p:grpSpPr>
        <p:pic>
          <p:nvPicPr>
            <p:cNvPr id="4" name="Imagen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88181" y="1192861"/>
              <a:ext cx="2855595" cy="281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ángulo 1"/>
            <p:cNvSpPr/>
            <p:nvPr/>
          </p:nvSpPr>
          <p:spPr>
            <a:xfrm>
              <a:off x="724200" y="1139483"/>
              <a:ext cx="1213794" cy="388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s-MX" b="1" dirty="0">
                  <a:solidFill>
                    <a:srgbClr val="800000"/>
                  </a:solidFill>
                  <a:latin typeface="Montserrat" panose="00000500000000000000" pitchFamily="2" charset="0"/>
                  <a:ea typeface="Calibri" panose="020F0502020204030204" pitchFamily="34" charset="0"/>
                  <a:cs typeface="Vrinda"/>
                </a:rPr>
                <a:t>Objetivo</a:t>
              </a:r>
              <a:endParaRPr lang="es-MX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24200" y="3240734"/>
            <a:ext cx="2919575" cy="369332"/>
            <a:chOff x="724200" y="3745415"/>
            <a:chExt cx="2919575" cy="369332"/>
          </a:xfrm>
        </p:grpSpPr>
        <p:pic>
          <p:nvPicPr>
            <p:cNvPr id="9" name="Imagen 8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88180" y="3789111"/>
              <a:ext cx="2855595" cy="281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ángulo 6"/>
            <p:cNvSpPr/>
            <p:nvPr/>
          </p:nvSpPr>
          <p:spPr>
            <a:xfrm>
              <a:off x="724200" y="3745415"/>
              <a:ext cx="14237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b="1" dirty="0">
                  <a:solidFill>
                    <a:srgbClr val="800000"/>
                  </a:solidFill>
                  <a:latin typeface="Montserrat" panose="00000500000000000000" pitchFamily="2" charset="0"/>
                  <a:ea typeface="Calibri" panose="020F0502020204030204" pitchFamily="34" charset="0"/>
                  <a:cs typeface="Vrinda"/>
                </a:rPr>
                <a:t>Dirigido a: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80336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2562CD-BF77-EAF3-CF82-3F543681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79" y="960120"/>
            <a:ext cx="10470471" cy="513053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616952" y="3782326"/>
            <a:ext cx="3602198" cy="230832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Programación – Python,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Matemáticas y estadística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Algoritmos de aprendizaje automático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Procesamiento del lenguaje natural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Aprendizaje profundo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Modelación de datos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343656" y="3782326"/>
            <a:ext cx="3633216" cy="230832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Bases de datos y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Matemáticas y estadística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Nociones de programación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Minería de datos y organización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Visualización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Aprendizaje automático</a:t>
            </a:r>
          </a:p>
          <a:p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889248" y="1118374"/>
            <a:ext cx="2731008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bg1"/>
                </a:solidFill>
              </a:rPr>
              <a:t>Científico de datos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790419" y="964486"/>
            <a:ext cx="3255264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bg1"/>
                </a:solidFill>
              </a:rPr>
              <a:t>Ingeniero de </a:t>
            </a:r>
          </a:p>
          <a:p>
            <a:pPr algn="ctr"/>
            <a:r>
              <a:rPr lang="es-MX" sz="2000" b="1" dirty="0">
                <a:solidFill>
                  <a:schemeClr val="bg1"/>
                </a:solidFill>
              </a:rPr>
              <a:t>aprendizaje automático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26008" y="1537352"/>
            <a:ext cx="2048525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</a:rPr>
              <a:t>Habilidades</a:t>
            </a:r>
          </a:p>
        </p:txBody>
      </p:sp>
    </p:spTree>
    <p:extLst>
      <p:ext uri="{BB962C8B-B14F-4D97-AF65-F5344CB8AC3E}">
        <p14:creationId xmlns:p14="http://schemas.microsoft.com/office/powerpoint/2010/main" val="32590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>
          <a:xfrm>
            <a:off x="914400" y="888992"/>
            <a:ext cx="10853674" cy="537667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s-MX" b="1" dirty="0"/>
          </a:p>
          <a:p>
            <a:pPr fontAlgn="auto">
              <a:spcAft>
                <a:spcPts val="0"/>
              </a:spcAft>
              <a:defRPr/>
            </a:pPr>
            <a:endParaRPr lang="es-MX" b="1" dirty="0"/>
          </a:p>
          <a:p>
            <a:pPr fontAlgn="auto">
              <a:spcAft>
                <a:spcPts val="0"/>
              </a:spcAft>
              <a:defRPr/>
            </a:pPr>
            <a:r>
              <a:rPr lang="es-MX" sz="1800" b="1" dirty="0"/>
              <a:t>1. Fundamentos de Python (5 horas)</a:t>
            </a:r>
          </a:p>
          <a:p>
            <a:pPr fontAlgn="auto">
              <a:spcAft>
                <a:spcPts val="0"/>
              </a:spcAft>
              <a:defRPr/>
            </a:pPr>
            <a:endParaRPr lang="es-MX" sz="1800" b="1" dirty="0"/>
          </a:p>
          <a:p>
            <a:pPr fontAlgn="auto">
              <a:spcAft>
                <a:spcPts val="0"/>
              </a:spcAft>
              <a:defRPr/>
            </a:pPr>
            <a:r>
              <a:rPr lang="es-MX" sz="1800" b="1" dirty="0"/>
              <a:t>Objetivo: </a:t>
            </a:r>
            <a:r>
              <a:rPr lang="es-MX" sz="1800" dirty="0"/>
              <a:t>Conocer y utilizar los conceptos básicos de Python en distintos entornos de programación.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b="1" dirty="0"/>
              <a:t>Contenido: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dirty="0"/>
              <a:t>1.1.	Entornos de programación y herramientas útiles para la programación en Python.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dirty="0"/>
              <a:t>1.2.	Estructura y elementos del lenguaje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dirty="0"/>
              <a:t>1.3.	Tipos, operadores y expresiones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dirty="0"/>
              <a:t>1.4.	Colecciones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dirty="0"/>
              <a:t>1.5.	Funciones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dirty="0"/>
              <a:t>1.6.	Estructura de datos fundamentales </a:t>
            </a:r>
          </a:p>
          <a:p>
            <a:pPr fontAlgn="auto">
              <a:spcAft>
                <a:spcPts val="0"/>
              </a:spcAft>
              <a:defRPr/>
            </a:pPr>
            <a:endParaRPr lang="es-MX" sz="1800" dirty="0"/>
          </a:p>
          <a:p>
            <a:pPr fontAlgn="auto">
              <a:spcAft>
                <a:spcPts val="0"/>
              </a:spcAft>
              <a:defRPr/>
            </a:pPr>
            <a:endParaRPr lang="es-MX" sz="1800" dirty="0"/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400" y="888992"/>
            <a:ext cx="2855595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1116901" y="873603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 </a:t>
            </a:r>
            <a:r>
              <a:rPr lang="es-MX" sz="2000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Temario</a:t>
            </a:r>
            <a:endParaRPr lang="es-MX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>
          <a:xfrm>
            <a:off x="914400" y="888992"/>
            <a:ext cx="10853674" cy="537667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s-MX" b="1" dirty="0"/>
          </a:p>
          <a:p>
            <a:pPr fontAlgn="auto">
              <a:spcAft>
                <a:spcPts val="0"/>
              </a:spcAft>
              <a:defRPr/>
            </a:pPr>
            <a:endParaRPr lang="es-MX" sz="1800" b="1" dirty="0"/>
          </a:p>
          <a:p>
            <a:pPr fontAlgn="auto">
              <a:spcAft>
                <a:spcPts val="0"/>
              </a:spcAft>
              <a:defRPr/>
            </a:pPr>
            <a:r>
              <a:rPr lang="es-MX" sz="1800" b="1" dirty="0"/>
              <a:t>2. Programación orientada a objetos (ML) (5 horas)</a:t>
            </a:r>
          </a:p>
          <a:p>
            <a:pPr fontAlgn="auto">
              <a:spcAft>
                <a:spcPts val="0"/>
              </a:spcAft>
              <a:defRPr/>
            </a:pPr>
            <a:endParaRPr lang="es-MX" sz="1800" b="1" dirty="0"/>
          </a:p>
          <a:p>
            <a:pPr fontAlgn="auto">
              <a:spcAft>
                <a:spcPts val="0"/>
              </a:spcAft>
              <a:defRPr/>
            </a:pPr>
            <a:r>
              <a:rPr lang="es-MX" sz="1800" b="1" dirty="0"/>
              <a:t>Objetivo: </a:t>
            </a:r>
            <a:r>
              <a:rPr lang="es-MX" sz="1800" dirty="0"/>
              <a:t>Conocer y aplicar conceptos de la programación orientada a objetos mediante ejemplos sencillos.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b="1" dirty="0"/>
              <a:t>Contenido: 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dirty="0"/>
              <a:t>2.1.	Clases, propiedades y métodos 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dirty="0"/>
              <a:t>2.2.	Objetos, herencia simple, herencia múltiple y polimorfismo 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sz="1800" dirty="0"/>
              <a:t>2.3.	Acceso a métodos y propiedades de un objeto </a:t>
            </a: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400" y="888992"/>
            <a:ext cx="2855595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1116901" y="873603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 </a:t>
            </a:r>
            <a:r>
              <a:rPr lang="es-MX" sz="2000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Temario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05284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>
          <a:xfrm>
            <a:off x="914400" y="888992"/>
            <a:ext cx="10853674" cy="537667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s-MX" b="1" dirty="0"/>
          </a:p>
          <a:p>
            <a:pPr lvl="0"/>
            <a:endParaRPr lang="es-MX" sz="1800" b="1" dirty="0"/>
          </a:p>
          <a:p>
            <a:pPr lvl="0"/>
            <a:r>
              <a:rPr lang="es-MX" sz="1800" b="1" dirty="0"/>
              <a:t>3. Tipos de datos complejos en Python (5 </a:t>
            </a:r>
            <a:r>
              <a:rPr lang="es-MX" sz="1800" b="1" dirty="0" err="1"/>
              <a:t>hrs</a:t>
            </a:r>
            <a:r>
              <a:rPr lang="es-MX" sz="1800" b="1" dirty="0"/>
              <a:t>)</a:t>
            </a:r>
          </a:p>
          <a:p>
            <a:pPr lvl="0"/>
            <a:endParaRPr lang="es-MX" sz="1800" b="1" dirty="0"/>
          </a:p>
          <a:p>
            <a:pPr lvl="0"/>
            <a:r>
              <a:rPr lang="es-MX" sz="1800" b="1" dirty="0"/>
              <a:t>Objetivo: </a:t>
            </a:r>
            <a:r>
              <a:rPr lang="es-MX" sz="1800" dirty="0"/>
              <a:t>Aprender el uso de tipos de datos complejos para estructuras de datos propias de </a:t>
            </a:r>
            <a:r>
              <a:rPr lang="es-MX" sz="1800" dirty="0" err="1"/>
              <a:t>python</a:t>
            </a:r>
            <a:r>
              <a:rPr lang="es-MX" sz="1800" dirty="0"/>
              <a:t>.</a:t>
            </a:r>
          </a:p>
          <a:p>
            <a:pPr lvl="0"/>
            <a:r>
              <a:rPr lang="es-MX" sz="1800" b="1" dirty="0"/>
              <a:t>Contenido:</a:t>
            </a:r>
          </a:p>
          <a:p>
            <a:pPr lvl="0"/>
            <a:r>
              <a:rPr lang="es-MX" sz="1800" dirty="0"/>
              <a:t>3.1.	Listas y </a:t>
            </a:r>
            <a:r>
              <a:rPr lang="es-MX" sz="1800" dirty="0" err="1"/>
              <a:t>tuplas</a:t>
            </a:r>
            <a:endParaRPr lang="es-MX" sz="1800" dirty="0"/>
          </a:p>
          <a:p>
            <a:pPr lvl="0"/>
            <a:r>
              <a:rPr lang="es-MX" sz="1800" dirty="0"/>
              <a:t>3.2.	Diccionarios y conjuntos</a:t>
            </a: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400" y="888992"/>
            <a:ext cx="2855595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1116901" y="873603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 </a:t>
            </a:r>
            <a:r>
              <a:rPr lang="es-MX" sz="2000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Temario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21077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>
          <a:xfrm>
            <a:off x="914400" y="888992"/>
            <a:ext cx="10853674" cy="537667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s-MX" b="1" dirty="0"/>
          </a:p>
          <a:p>
            <a:pPr lvl="0"/>
            <a:endParaRPr lang="es-MX" sz="1800" b="1" dirty="0"/>
          </a:p>
          <a:p>
            <a:pPr lvl="0"/>
            <a:r>
              <a:rPr lang="es-MX" sz="1800" b="1" dirty="0"/>
              <a:t>4. Python para ciencia de datos (15 horas)</a:t>
            </a:r>
          </a:p>
          <a:p>
            <a:pPr lvl="0"/>
            <a:r>
              <a:rPr lang="es-MX" sz="1800" b="1" dirty="0"/>
              <a:t>Objetivo:</a:t>
            </a:r>
            <a:r>
              <a:rPr lang="es-MX" sz="1800" dirty="0"/>
              <a:t> Utilizar los principales módulos y paquetes de Python para ciencia de datos en ejemplos prácticos.</a:t>
            </a:r>
          </a:p>
          <a:p>
            <a:pPr lvl="0"/>
            <a:r>
              <a:rPr lang="es-MX" sz="1800" b="1" dirty="0"/>
              <a:t>Contenido: </a:t>
            </a:r>
          </a:p>
          <a:p>
            <a:pPr lvl="0"/>
            <a:r>
              <a:rPr lang="es-MX" sz="1800" dirty="0"/>
              <a:t>4.1.	Introducción a </a:t>
            </a:r>
            <a:r>
              <a:rPr lang="es-MX" sz="1800" dirty="0" err="1"/>
              <a:t>Numpy</a:t>
            </a:r>
            <a:endParaRPr lang="es-MX" sz="1800" dirty="0"/>
          </a:p>
          <a:p>
            <a:pPr lvl="0"/>
            <a:r>
              <a:rPr lang="es-MX" sz="1800" dirty="0"/>
              <a:t>4.2.	Introducción a Pandas</a:t>
            </a:r>
          </a:p>
          <a:p>
            <a:pPr lvl="0"/>
            <a:r>
              <a:rPr lang="es-MX" sz="1800" dirty="0"/>
              <a:t>4.3.	Manipulación de datos en Pandas </a:t>
            </a:r>
          </a:p>
          <a:p>
            <a:pPr lvl="0"/>
            <a:r>
              <a:rPr lang="es-MX" sz="1800" dirty="0"/>
              <a:t>4.4.	Visualización de datos básica y avanzada con </a:t>
            </a:r>
            <a:r>
              <a:rPr lang="es-MX" sz="1800" dirty="0" err="1"/>
              <a:t>Seaborn</a:t>
            </a:r>
            <a:endParaRPr lang="es-MX" sz="1800" dirty="0"/>
          </a:p>
          <a:p>
            <a:endParaRPr lang="es-MX" sz="1800" dirty="0"/>
          </a:p>
          <a:p>
            <a:pPr fontAlgn="auto">
              <a:spcAft>
                <a:spcPts val="0"/>
              </a:spcAft>
              <a:defRPr/>
            </a:pPr>
            <a:endParaRPr lang="es-ES_tradnl" dirty="0"/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400" y="888992"/>
            <a:ext cx="2855595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1116901" y="873603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 </a:t>
            </a:r>
            <a:r>
              <a:rPr lang="es-MX" sz="2000" b="1" dirty="0">
                <a:solidFill>
                  <a:srgbClr val="800000"/>
                </a:solidFill>
                <a:latin typeface="Montserrat" panose="00000500000000000000" pitchFamily="2" charset="0"/>
                <a:ea typeface="Calibri" panose="020F0502020204030204" pitchFamily="34" charset="0"/>
                <a:cs typeface="Vrinda"/>
              </a:rPr>
              <a:t>Temario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2628088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on" id="{DC090197-7E40-A143-A10A-754F9AB88130}" vid="{2F5A49D8-2FB5-454C-8E65-251540FBE0B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Presentacion</Template>
  <TotalTime>530</TotalTime>
  <Words>864</Words>
  <Application>Microsoft Macintosh PowerPoint</Application>
  <PresentationFormat>Panorámica</PresentationFormat>
  <Paragraphs>133</Paragraphs>
  <Slides>19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Montserrat</vt:lpstr>
      <vt:lpstr>Montserrat Medium</vt:lpstr>
      <vt:lpstr>Montserrat SemiBold</vt:lpstr>
      <vt:lpstr>Tema de Office</vt:lpstr>
      <vt:lpstr>Ciencia de datos básica con Pyhton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Nombe del curso</dc:title>
  <dc:creator>Joha Hernández</dc:creator>
  <cp:lastModifiedBy>Alberto Reyes Ballesteros</cp:lastModifiedBy>
  <cp:revision>58</cp:revision>
  <cp:lastPrinted>2021-01-14T00:51:47Z</cp:lastPrinted>
  <dcterms:created xsi:type="dcterms:W3CDTF">2021-02-10T23:13:09Z</dcterms:created>
  <dcterms:modified xsi:type="dcterms:W3CDTF">2024-01-24T05:07:07Z</dcterms:modified>
</cp:coreProperties>
</file>